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56" r:id="rId3"/>
    <p:sldId id="257" r:id="rId4"/>
    <p:sldId id="261" r:id="rId5"/>
    <p:sldId id="259" r:id="rId6"/>
    <p:sldId id="258" r:id="rId7"/>
    <p:sldId id="263" r:id="rId8"/>
    <p:sldId id="262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3" autoAdjust="0"/>
    <p:restoredTop sz="86449" autoAdjust="0"/>
  </p:normalViewPr>
  <p:slideViewPr>
    <p:cSldViewPr snapToGrid="0" snapToObjects="1">
      <p:cViewPr varScale="1">
        <p:scale>
          <a:sx n="74" d="100"/>
          <a:sy n="74" d="100"/>
        </p:scale>
        <p:origin x="139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C2C4A-09A8-EE42-8B95-AEED73465B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FC8542-5860-FC46-8221-6A448E299B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BFB364-AD5E-864D-B09C-715A179C3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7EE5-8B69-4E49-91DD-67D62F4A6406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1E53B-2D8C-114C-86F6-CC0E23867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20D5D-7D9D-6745-B497-9DDFA2D1B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EC2B-7299-994B-BC2E-E69E2796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59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833FC-34F5-DF46-9F46-484A22447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74BA95-5D39-A549-9343-C0E1F8DCC2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DD9D5-309A-D84A-8CD2-7FB7ABB5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7EE5-8B69-4E49-91DD-67D62F4A6406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5D938-8589-3B41-B638-0BC179418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5CE54-F375-1446-B3FA-13E0E16B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EC2B-7299-994B-BC2E-E69E2796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1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FD2CFA-BE16-EE4A-8709-0B1ECB0E6B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179C7D-DA10-DE49-836C-A1C2D2F3A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8F14D-473A-5940-849E-17DF1B6DE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7EE5-8B69-4E49-91DD-67D62F4A6406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89F40-3496-AE40-BBD1-B113CE08E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B4E39-0446-5540-9CC7-EA1B159C8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EC2B-7299-994B-BC2E-E69E2796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7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026EA-8CA6-3547-9CA8-BFD545D82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56747-58AD-894F-9CC3-3876A9101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929D3-D5EA-F149-9529-F141229BE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7EE5-8B69-4E49-91DD-67D62F4A6406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E1EE1-B2EA-4E49-89E4-A9A4DF316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7B295-5C1E-AB45-824C-B0B3AF0F4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EC2B-7299-994B-BC2E-E69E2796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688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17E9A-9B00-2B45-941E-29A18E5F0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678806-DDD7-6D4D-BB97-96C096068A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59C72F-7241-A341-B3B4-736347AF0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7EE5-8B69-4E49-91DD-67D62F4A6406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8CDD5D-B84B-764C-B91A-42BA30967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0AF81-CFDB-4C43-AA3A-223B60111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EC2B-7299-994B-BC2E-E69E2796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3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11316-3A8D-D94F-A447-01528070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7F5E2-6541-2240-B4D8-CD375454E7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90334A-90FF-4E46-9605-B3529046B5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4D3B79-5EE7-2645-B368-6C3DAFE97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7EE5-8B69-4E49-91DD-67D62F4A6406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B415F-99FC-DF49-9315-59A13DB1A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56B4E7-3B0B-E84F-BFF7-E630E8E4B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EC2B-7299-994B-BC2E-E69E2796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231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E41E8-517D-C04D-92F1-870B99194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154BDF-AC3F-1941-90F5-B2C9644AC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CE1A19-6607-2648-8722-6F34C72870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62A506-6A3C-8749-93DB-CD52A28106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F7C60E-32F3-9E42-84C2-22FE3741A6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E574C2-9472-3D44-8938-CA7EDE33B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7EE5-8B69-4E49-91DD-67D62F4A6406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8F0983-3EEA-C049-A915-CCADD4624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FCE438-F390-BE40-950E-BCE8FBE0E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EC2B-7299-994B-BC2E-E69E2796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870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BC50D-D0AC-D34D-924A-2AD0A8051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36F54-F741-EF42-BE76-6B75FD66C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7EE5-8B69-4E49-91DD-67D62F4A6406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365CF8-22AA-8E41-9AAC-CF4D740E2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D4839-7A03-F94A-85E3-5727C8438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EC2B-7299-994B-BC2E-E69E2796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52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AB37E2-64CB-D94E-992E-FD38C5A02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7EE5-8B69-4E49-91DD-67D62F4A6406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F3307-1023-2B47-9B67-892538333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AE5F1-D1BE-9A4E-B66A-53E9D1194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EC2B-7299-994B-BC2E-E69E2796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02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2B42A-54B1-714E-8255-C7284CF78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17449-4276-EE46-9483-1F081820E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3760F2-F5CE-2941-8BE5-038045F54F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6592F2-D018-154D-9A45-D34F1ECA0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7EE5-8B69-4E49-91DD-67D62F4A6406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F2F029-A6D4-4E4A-A0A8-99F944C6D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7DD07-70E6-A345-8D29-AA7EA48E5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EC2B-7299-994B-BC2E-E69E2796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538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FA693-BB06-EF4E-9F4A-57BC2622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9DF381-F657-0441-9825-CA62AC1244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F9B91-0137-B641-995F-7D49DDA74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C8300-CFDC-5740-93A5-B7C650216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7EE5-8B69-4E49-91DD-67D62F4A6406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12B2D4-36F8-3242-87F1-6C42C1A43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25CC4C-4A6D-8A41-919E-80CEF5B72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AEC2B-7299-994B-BC2E-E69E2796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0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CDBABC-3FA6-9C46-8071-97FC5EF44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8EF311-9031-3340-A38E-0512C2614C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7F5B9-8967-6345-8F83-D866512218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57EE5-8B69-4E49-91DD-67D62F4A6406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7C3B5-6889-094F-AFBB-4217E64561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08EA8-2231-B545-AE39-97A8AA095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AEC2B-7299-994B-BC2E-E69E27965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5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C0A8E2F-E97B-DB4D-99F8-91A7E8F19298}"/>
              </a:ext>
            </a:extLst>
          </p:cNvPr>
          <p:cNvSpPr/>
          <p:nvPr/>
        </p:nvSpPr>
        <p:spPr>
          <a:xfrm>
            <a:off x="0" y="1165412"/>
            <a:ext cx="12192000" cy="1756457"/>
          </a:xfrm>
          <a:prstGeom prst="rect">
            <a:avLst/>
          </a:prstGeom>
          <a:solidFill>
            <a:srgbClr val="92D05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251D67-346D-2E49-9B74-F8786CB4CB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34269"/>
            <a:ext cx="9144000" cy="2387600"/>
          </a:xfrm>
        </p:spPr>
        <p:txBody>
          <a:bodyPr>
            <a:normAutofit/>
          </a:bodyPr>
          <a:lstStyle/>
          <a:p>
            <a:r>
              <a:rPr lang="en-US" sz="5400" dirty="0"/>
              <a:t>CHALGRAVE MANOR </a:t>
            </a:r>
            <a:br>
              <a:rPr lang="en-US" sz="5400" dirty="0"/>
            </a:br>
            <a:r>
              <a:rPr lang="en-US" sz="5400" dirty="0"/>
              <a:t>SOLAR FARM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AFF0DE-6325-D349-B1C4-253AC2ED0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638" y="5237866"/>
            <a:ext cx="1934134" cy="670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B020D8-0599-E44E-B62B-5ECDA2767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912" y="3638120"/>
            <a:ext cx="1537587" cy="922552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C1109467-8480-E742-A0ED-2701EDC033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96818" y="3556000"/>
            <a:ext cx="8100447" cy="1086792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Robinson &amp; Hall LLP</a:t>
            </a:r>
            <a:endParaRPr lang="en-US" dirty="0"/>
          </a:p>
          <a:p>
            <a:r>
              <a:rPr lang="en-US" dirty="0" err="1"/>
              <a:t>Mr</a:t>
            </a:r>
            <a:r>
              <a:rPr lang="en-US" dirty="0"/>
              <a:t> Abel </a:t>
            </a:r>
            <a:r>
              <a:rPr lang="en-US" dirty="0" err="1"/>
              <a:t>Bunu</a:t>
            </a:r>
            <a:endParaRPr lang="en-US" dirty="0"/>
          </a:p>
          <a:p>
            <a:r>
              <a:rPr lang="en-GB" dirty="0"/>
              <a:t>Principal Planner BSC HRUP,MSC, MRTPI</a:t>
            </a:r>
          </a:p>
          <a:p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734733A-D43A-1843-8560-1D9A5FA435F8}"/>
              </a:ext>
            </a:extLst>
          </p:cNvPr>
          <p:cNvSpPr txBox="1">
            <a:spLocks/>
          </p:cNvSpPr>
          <p:nvPr/>
        </p:nvSpPr>
        <p:spPr>
          <a:xfrm>
            <a:off x="3196818" y="5029720"/>
            <a:ext cx="8100447" cy="1086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Aton Energy Ltd</a:t>
            </a:r>
            <a:endParaRPr lang="en-US" dirty="0"/>
          </a:p>
          <a:p>
            <a:r>
              <a:rPr lang="en-US" dirty="0" err="1"/>
              <a:t>Mr</a:t>
            </a:r>
            <a:r>
              <a:rPr lang="en-US" dirty="0"/>
              <a:t> Nicolas Martin</a:t>
            </a:r>
          </a:p>
          <a:p>
            <a:r>
              <a:rPr lang="en-GB" dirty="0"/>
              <a:t>Head of Project Development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3A8A07-1946-CB4C-B143-1BDFC3EF93DD}"/>
              </a:ext>
            </a:extLst>
          </p:cNvPr>
          <p:cNvSpPr txBox="1"/>
          <p:nvPr/>
        </p:nvSpPr>
        <p:spPr>
          <a:xfrm>
            <a:off x="890337" y="534269"/>
            <a:ext cx="4379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Chalton</a:t>
            </a:r>
            <a:r>
              <a:rPr lang="en-US" dirty="0"/>
              <a:t> Parish Council Meeting</a:t>
            </a:r>
          </a:p>
          <a:p>
            <a:r>
              <a:rPr lang="en-US" dirty="0"/>
              <a:t>Monday 5</a:t>
            </a:r>
            <a:r>
              <a:rPr lang="en-US" baseline="30000" dirty="0"/>
              <a:t>th</a:t>
            </a:r>
            <a:r>
              <a:rPr lang="en-US" dirty="0"/>
              <a:t> September 2022</a:t>
            </a:r>
          </a:p>
        </p:txBody>
      </p:sp>
    </p:spTree>
    <p:extLst>
      <p:ext uri="{BB962C8B-B14F-4D97-AF65-F5344CB8AC3E}">
        <p14:creationId xmlns:p14="http://schemas.microsoft.com/office/powerpoint/2010/main" val="3205104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126A-5F01-2644-9162-55FB1565204D}"/>
              </a:ext>
            </a:extLst>
          </p:cNvPr>
          <p:cNvSpPr/>
          <p:nvPr/>
        </p:nvSpPr>
        <p:spPr>
          <a:xfrm>
            <a:off x="0" y="1165412"/>
            <a:ext cx="12192000" cy="1320613"/>
          </a:xfrm>
          <a:prstGeom prst="rect">
            <a:avLst/>
          </a:prstGeom>
          <a:solidFill>
            <a:srgbClr val="92D05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51C488-D3C0-9748-996C-27CC69163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0014" y="1370283"/>
            <a:ext cx="9144000" cy="1115742"/>
          </a:xfrm>
        </p:spPr>
        <p:txBody>
          <a:bodyPr/>
          <a:lstStyle/>
          <a:p>
            <a:r>
              <a:rPr lang="en-US" dirty="0"/>
              <a:t>RE-SUBMISSION OF APPLICATION </a:t>
            </a:r>
            <a:r>
              <a:rPr lang="en-US" b="1" dirty="0"/>
              <a:t>CB/20/03856/FULL</a:t>
            </a:r>
          </a:p>
          <a:p>
            <a:r>
              <a:rPr lang="en-US" b="1" dirty="0"/>
              <a:t>Location</a:t>
            </a:r>
            <a:r>
              <a:rPr lang="en-US" dirty="0"/>
              <a:t>: Chalgrave Manor, Fancott, </a:t>
            </a:r>
            <a:r>
              <a:rPr lang="en-US" dirty="0" err="1"/>
              <a:t>Luton</a:t>
            </a:r>
            <a:r>
              <a:rPr lang="en-US" dirty="0"/>
              <a:t> Road LU5 6HT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1E1547-7632-D14A-8B15-434EF14C94F0}"/>
              </a:ext>
            </a:extLst>
          </p:cNvPr>
          <p:cNvSpPr txBox="1"/>
          <p:nvPr/>
        </p:nvSpPr>
        <p:spPr>
          <a:xfrm>
            <a:off x="831743" y="2742555"/>
            <a:ext cx="113602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History of the Project:</a:t>
            </a:r>
          </a:p>
          <a:p>
            <a:endParaRPr lang="en-US" dirty="0"/>
          </a:p>
          <a:p>
            <a:r>
              <a:rPr lang="en-US" dirty="0"/>
              <a:t>In 2015, received Planning Consent from Development Planning Committee for Solar Farm over 39 hectares</a:t>
            </a:r>
          </a:p>
          <a:p>
            <a:endParaRPr lang="en-US" dirty="0"/>
          </a:p>
          <a:p>
            <a:r>
              <a:rPr lang="en-US" dirty="0"/>
              <a:t>In 2021, received Planning Consent from Development Planning Committee with the same features but 1 year time limit</a:t>
            </a:r>
          </a:p>
          <a:p>
            <a:endParaRPr lang="en-US" dirty="0"/>
          </a:p>
          <a:p>
            <a:r>
              <a:rPr lang="en-US" dirty="0"/>
              <a:t>The Applicant aims to RE-SUBMIT a new full application around Mid-September 2022.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9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1C88F4C-B761-914A-A047-93A8941B7313}"/>
              </a:ext>
            </a:extLst>
          </p:cNvPr>
          <p:cNvSpPr/>
          <p:nvPr/>
        </p:nvSpPr>
        <p:spPr>
          <a:xfrm>
            <a:off x="0" y="1165412"/>
            <a:ext cx="12192000" cy="1320613"/>
          </a:xfrm>
          <a:prstGeom prst="rect">
            <a:avLst/>
          </a:prstGeom>
          <a:solidFill>
            <a:srgbClr val="92D05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A1705D-F674-9D42-8A41-AE8C67618B10}"/>
              </a:ext>
            </a:extLst>
          </p:cNvPr>
          <p:cNvSpPr txBox="1"/>
          <p:nvPr/>
        </p:nvSpPr>
        <p:spPr>
          <a:xfrm>
            <a:off x="712922" y="1217680"/>
            <a:ext cx="113602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Proposed Development: </a:t>
            </a:r>
            <a:r>
              <a:rPr lang="en-US" sz="2400" dirty="0"/>
              <a:t>the Applicant is proposing the installation of Photovoltaic (PV) panels, inverters &amp; connection stations, fencing, CCTV cameras and temporary construction compound on 39 hectares.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78ABB31-1768-3246-897A-69965D43BB10}"/>
              </a:ext>
            </a:extLst>
          </p:cNvPr>
          <p:cNvGrpSpPr/>
          <p:nvPr/>
        </p:nvGrpSpPr>
        <p:grpSpPr>
          <a:xfrm>
            <a:off x="712922" y="2715740"/>
            <a:ext cx="11360257" cy="3970318"/>
            <a:chOff x="712922" y="2715740"/>
            <a:chExt cx="11360257" cy="397031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61EB1A-6FAD-F247-98FC-1986B1628AF4}"/>
                </a:ext>
              </a:extLst>
            </p:cNvPr>
            <p:cNvSpPr txBox="1"/>
            <p:nvPr/>
          </p:nvSpPr>
          <p:spPr>
            <a:xfrm>
              <a:off x="712922" y="2715740"/>
              <a:ext cx="11146866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The Applicant: Aton Energy </a:t>
              </a:r>
              <a:r>
                <a:rPr lang="en-US" dirty="0"/>
                <a:t>is a Renewable Project Developer established in 2008, focused on solar ground and roof projects as well as battery energy project. </a:t>
              </a:r>
            </a:p>
            <a:p>
              <a:endParaRPr lang="en-US" dirty="0"/>
            </a:p>
            <a:p>
              <a:r>
                <a:rPr lang="en-US" dirty="0"/>
                <a:t>Since 2010, Aton developed over 500MW of solar ground and roof project including:</a:t>
              </a:r>
            </a:p>
            <a:p>
              <a:endParaRPr lang="en-US" dirty="0"/>
            </a:p>
            <a:p>
              <a:r>
                <a:rPr lang="en-US" dirty="0"/>
                <a:t>Ground: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dirty="0" err="1"/>
                <a:t>Bowerhouse</a:t>
              </a:r>
              <a:r>
                <a:rPr lang="en-US" dirty="0"/>
                <a:t> 30 </a:t>
              </a:r>
              <a:r>
                <a:rPr lang="en-US" dirty="0" err="1"/>
                <a:t>MWp</a:t>
              </a:r>
              <a:r>
                <a:rPr lang="en-US" dirty="0"/>
                <a:t> – Somerset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dirty="0"/>
                <a:t>Elms Farm 30 </a:t>
              </a:r>
              <a:r>
                <a:rPr lang="en-US" dirty="0" err="1"/>
                <a:t>MWp</a:t>
              </a:r>
              <a:r>
                <a:rPr lang="en-US" dirty="0"/>
                <a:t> – </a:t>
              </a:r>
              <a:r>
                <a:rPr lang="en-US" dirty="0" err="1"/>
                <a:t>Oxfordshire</a:t>
              </a:r>
              <a:endParaRPr lang="en-US" dirty="0"/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dirty="0"/>
                <a:t>Wickham Market 50 </a:t>
              </a:r>
              <a:r>
                <a:rPr lang="en-US" dirty="0" err="1"/>
                <a:t>MWp</a:t>
              </a:r>
              <a:r>
                <a:rPr lang="en-US" dirty="0"/>
                <a:t> – </a:t>
              </a:r>
              <a:r>
                <a:rPr lang="en-US" dirty="0" err="1"/>
                <a:t>Suffoalk</a:t>
              </a:r>
              <a:endParaRPr lang="en-US" dirty="0"/>
            </a:p>
            <a:p>
              <a:pPr marL="285750" indent="-285750">
                <a:buFont typeface="Courier New" panose="02070309020205020404" pitchFamily="49" charset="0"/>
                <a:buChar char="o"/>
              </a:pPr>
              <a:endParaRPr lang="en-US" dirty="0"/>
            </a:p>
            <a:p>
              <a:r>
                <a:rPr lang="en-US" dirty="0"/>
                <a:t>Rooftop: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dirty="0"/>
                <a:t>WV </a:t>
              </a:r>
              <a:r>
                <a:rPr lang="en-US" dirty="0" err="1"/>
                <a:t>Dordon</a:t>
              </a:r>
              <a:r>
                <a:rPr lang="en-US" dirty="0"/>
                <a:t> Center 3 </a:t>
              </a:r>
              <a:r>
                <a:rPr lang="en-US" dirty="0" err="1"/>
                <a:t>MWp</a:t>
              </a:r>
              <a:endParaRPr lang="en-US" dirty="0"/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dirty="0"/>
                <a:t>Yeo Valley Center 4 </a:t>
              </a:r>
              <a:r>
                <a:rPr lang="en-US" dirty="0" err="1"/>
                <a:t>MWp</a:t>
              </a:r>
              <a:r>
                <a:rPr lang="en-US" dirty="0"/>
                <a:t> 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endParaRPr lang="en-US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2BB3441-5265-EF41-8904-D523B4B5D7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8287" b="21309"/>
            <a:stretch/>
          </p:blipFill>
          <p:spPr>
            <a:xfrm>
              <a:off x="4620401" y="3993043"/>
              <a:ext cx="7239387" cy="242192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3B731D-24EA-1A40-B79F-17AA437CC2C2}"/>
                </a:ext>
              </a:extLst>
            </p:cNvPr>
            <p:cNvSpPr txBox="1"/>
            <p:nvPr/>
          </p:nvSpPr>
          <p:spPr>
            <a:xfrm>
              <a:off x="9473414" y="6038944"/>
              <a:ext cx="2599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i="1" dirty="0">
                  <a:solidFill>
                    <a:schemeClr val="bg1"/>
                  </a:solidFill>
                </a:rPr>
                <a:t>Elms Farm Solar Farm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154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F410D131-EC2B-7B40-9567-77836D4FF49C}"/>
              </a:ext>
            </a:extLst>
          </p:cNvPr>
          <p:cNvGrpSpPr/>
          <p:nvPr/>
        </p:nvGrpSpPr>
        <p:grpSpPr>
          <a:xfrm>
            <a:off x="1323473" y="3836905"/>
            <a:ext cx="10656717" cy="2585323"/>
            <a:chOff x="1323473" y="3836905"/>
            <a:chExt cx="10656717" cy="258532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7414557-C58A-5C4A-A119-B108F5537862}"/>
                </a:ext>
              </a:extLst>
            </p:cNvPr>
            <p:cNvSpPr txBox="1"/>
            <p:nvPr/>
          </p:nvSpPr>
          <p:spPr>
            <a:xfrm>
              <a:off x="6293224" y="3836905"/>
              <a:ext cx="5686966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BIODIVERSITY GAIN</a:t>
              </a:r>
            </a:p>
            <a:p>
              <a:endParaRPr lang="en-US" dirty="0"/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dirty="0"/>
                <a:t>Introduction of areas of meadow will replace intensive farming, eradicate fertilizer and pesticide use, advancing the quality of both land and waterways.</a:t>
              </a:r>
            </a:p>
            <a:p>
              <a:endParaRPr lang="en-US" dirty="0"/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dirty="0"/>
                <a:t>Sheep grazing underneath solar panels.</a:t>
              </a:r>
            </a:p>
            <a:p>
              <a:endParaRPr lang="en-US" dirty="0"/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dirty="0"/>
                <a:t>Providing a minimum of 10% Net Biodiversity Gain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48E97B1-A056-E54F-8407-9E116A698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23473" y="3858873"/>
              <a:ext cx="4451685" cy="2501635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B12A01F-6B61-3644-A4CC-BD5865F66B82}"/>
              </a:ext>
            </a:extLst>
          </p:cNvPr>
          <p:cNvGrpSpPr/>
          <p:nvPr/>
        </p:nvGrpSpPr>
        <p:grpSpPr>
          <a:xfrm>
            <a:off x="408391" y="1229171"/>
            <a:ext cx="10568239" cy="2444759"/>
            <a:chOff x="408391" y="579470"/>
            <a:chExt cx="10568239" cy="244475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999813C-5C56-9147-8A54-95C5BF3E3764}"/>
                </a:ext>
              </a:extLst>
            </p:cNvPr>
            <p:cNvSpPr txBox="1"/>
            <p:nvPr/>
          </p:nvSpPr>
          <p:spPr>
            <a:xfrm>
              <a:off x="408391" y="579470"/>
              <a:ext cx="728532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/>
                <a:t>Chalgrave Manor Solar Farm would generate the equivalent of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6A39DCF-86A9-9A4D-869F-19AAFDB47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05545" y="1138686"/>
              <a:ext cx="1220763" cy="104670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24004DB-FDDA-3F4C-A6AA-AAFD52F65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72342" y="1127768"/>
              <a:ext cx="1197586" cy="104670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B8D643D-BC64-8C4E-B3A5-0D95626EE10A}"/>
                </a:ext>
              </a:extLst>
            </p:cNvPr>
            <p:cNvSpPr txBox="1"/>
            <p:nvPr/>
          </p:nvSpPr>
          <p:spPr>
            <a:xfrm>
              <a:off x="1057058" y="2203074"/>
              <a:ext cx="21374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15,000 family homes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8EAD45-9D1D-D444-8EC1-DF89B78F6835}"/>
                </a:ext>
              </a:extLst>
            </p:cNvPr>
            <p:cNvSpPr txBox="1"/>
            <p:nvPr/>
          </p:nvSpPr>
          <p:spPr>
            <a:xfrm>
              <a:off x="3663433" y="2185394"/>
              <a:ext cx="24154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Displace 15,650 tonnes </a:t>
              </a:r>
            </a:p>
            <a:p>
              <a:pPr algn="ctr"/>
              <a:r>
                <a:rPr lang="en-US" dirty="0"/>
                <a:t>of CO2 emissions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417D07E-5DCE-1542-8926-85CAB4717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89971" y="588166"/>
              <a:ext cx="3186659" cy="2436063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B89CC5B9-F5A8-1D4C-BB43-E58C761546A8}"/>
              </a:ext>
            </a:extLst>
          </p:cNvPr>
          <p:cNvSpPr/>
          <p:nvPr/>
        </p:nvSpPr>
        <p:spPr>
          <a:xfrm flipV="1">
            <a:off x="0" y="617038"/>
            <a:ext cx="12192000" cy="368800"/>
          </a:xfrm>
          <a:prstGeom prst="rect">
            <a:avLst/>
          </a:prstGeom>
          <a:solidFill>
            <a:srgbClr val="92D05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DE99A7-8848-E247-8866-F7B60BB32AEC}"/>
              </a:ext>
            </a:extLst>
          </p:cNvPr>
          <p:cNvSpPr txBox="1"/>
          <p:nvPr/>
        </p:nvSpPr>
        <p:spPr>
          <a:xfrm>
            <a:off x="324899" y="609728"/>
            <a:ext cx="111761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GENERATION OF LOCAL CLEAN ENERGY TO HELP CLIMATE CHANGE AND SUPPORT UK ENERGY SECURITY</a:t>
            </a:r>
          </a:p>
        </p:txBody>
      </p:sp>
    </p:spTree>
    <p:extLst>
      <p:ext uri="{BB962C8B-B14F-4D97-AF65-F5344CB8AC3E}">
        <p14:creationId xmlns:p14="http://schemas.microsoft.com/office/powerpoint/2010/main" val="276772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10BE31-AEF1-F44E-AF57-4529C23D6B94}"/>
              </a:ext>
            </a:extLst>
          </p:cNvPr>
          <p:cNvSpPr/>
          <p:nvPr/>
        </p:nvSpPr>
        <p:spPr>
          <a:xfrm flipV="1">
            <a:off x="0" y="617038"/>
            <a:ext cx="12192000" cy="368800"/>
          </a:xfrm>
          <a:prstGeom prst="rect">
            <a:avLst/>
          </a:prstGeom>
          <a:solidFill>
            <a:srgbClr val="92D05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9E5F18-A5BA-8440-8D22-BF970C305F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590"/>
          <a:stretch/>
        </p:blipFill>
        <p:spPr>
          <a:xfrm>
            <a:off x="1380962" y="2571750"/>
            <a:ext cx="8934613" cy="42608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45A839-8105-8041-860D-F491C907E67F}"/>
              </a:ext>
            </a:extLst>
          </p:cNvPr>
          <p:cNvSpPr txBox="1"/>
          <p:nvPr/>
        </p:nvSpPr>
        <p:spPr>
          <a:xfrm>
            <a:off x="1534332" y="617038"/>
            <a:ext cx="9686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LANDSCAPING</a:t>
            </a:r>
          </a:p>
          <a:p>
            <a:endParaRPr lang="en-US" dirty="0"/>
          </a:p>
          <a:p>
            <a:r>
              <a:rPr lang="en-US" dirty="0"/>
              <a:t>A </a:t>
            </a:r>
            <a:r>
              <a:rPr lang="en-US" b="1" dirty="0"/>
              <a:t>Landscape Management Plan </a:t>
            </a:r>
            <a:r>
              <a:rPr lang="en-US" dirty="0"/>
              <a:t>is agreed with the Landscape and the Tree Officers, including :</a:t>
            </a:r>
          </a:p>
          <a:p>
            <a:pPr marL="285750" indent="-285750">
              <a:buFontTx/>
              <a:buChar char="-"/>
            </a:pPr>
            <a:r>
              <a:rPr lang="en-US" dirty="0"/>
              <a:t>No solar panels on the slope to limit visibility</a:t>
            </a:r>
          </a:p>
          <a:p>
            <a:pPr marL="285750" indent="-285750">
              <a:buFontTx/>
              <a:buChar char="-"/>
            </a:pPr>
            <a:r>
              <a:rPr lang="en-US" dirty="0"/>
              <a:t>No removal of existing hedgerows or trees</a:t>
            </a:r>
          </a:p>
          <a:p>
            <a:pPr marL="285750" indent="-285750">
              <a:buFontTx/>
              <a:buChar char="-"/>
            </a:pPr>
            <a:r>
              <a:rPr lang="en-US" dirty="0"/>
              <a:t>Enhancement or creation of natural fillers to screen the site with 5m space around perimeter fence</a:t>
            </a:r>
          </a:p>
          <a:p>
            <a:pPr marL="285750" indent="-285750">
              <a:buFontTx/>
              <a:buChar char="-"/>
            </a:pPr>
            <a:r>
              <a:rPr lang="en-US" dirty="0"/>
              <a:t>8m wide space where matured trees i.e. Eastern Boundary and along FP28 (North West)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38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517FAA-5132-F145-919E-BCC7B21D4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33" y="0"/>
            <a:ext cx="10202333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5E9866E-E299-0148-8EB7-C9D55AFF8AEA}"/>
              </a:ext>
            </a:extLst>
          </p:cNvPr>
          <p:cNvSpPr/>
          <p:nvPr/>
        </p:nvSpPr>
        <p:spPr>
          <a:xfrm flipV="1">
            <a:off x="-1" y="59412"/>
            <a:ext cx="7752000" cy="368800"/>
          </a:xfrm>
          <a:prstGeom prst="rect">
            <a:avLst/>
          </a:prstGeom>
          <a:solidFill>
            <a:srgbClr val="92D05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0DC121-02A9-FE42-85B9-D20E14768076}"/>
              </a:ext>
            </a:extLst>
          </p:cNvPr>
          <p:cNvSpPr txBox="1"/>
          <p:nvPr/>
        </p:nvSpPr>
        <p:spPr>
          <a:xfrm>
            <a:off x="1108478" y="28368"/>
            <a:ext cx="41906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Landscaping Management features</a:t>
            </a:r>
          </a:p>
        </p:txBody>
      </p:sp>
    </p:spTree>
    <p:extLst>
      <p:ext uri="{BB962C8B-B14F-4D97-AF65-F5344CB8AC3E}">
        <p14:creationId xmlns:p14="http://schemas.microsoft.com/office/powerpoint/2010/main" val="3091415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5387672-4416-E647-814A-58645E84507C}"/>
              </a:ext>
            </a:extLst>
          </p:cNvPr>
          <p:cNvSpPr/>
          <p:nvPr/>
        </p:nvSpPr>
        <p:spPr>
          <a:xfrm flipV="1">
            <a:off x="0" y="617038"/>
            <a:ext cx="12192000" cy="368800"/>
          </a:xfrm>
          <a:prstGeom prst="rect">
            <a:avLst/>
          </a:prstGeom>
          <a:solidFill>
            <a:srgbClr val="92D05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F44070A-A25F-9B4F-A646-B196AD1C8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766" y="0"/>
            <a:ext cx="6756468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7E421D6-2A35-EA44-87D0-E0654FBE573C}"/>
              </a:ext>
            </a:extLst>
          </p:cNvPr>
          <p:cNvSpPr txBox="1"/>
          <p:nvPr/>
        </p:nvSpPr>
        <p:spPr>
          <a:xfrm>
            <a:off x="143435" y="617038"/>
            <a:ext cx="25743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ACCESS</a:t>
            </a:r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Highway improvements </a:t>
            </a:r>
            <a:r>
              <a:rPr lang="en-US" dirty="0"/>
              <a:t>are agreed with the Highway Officer.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All HGVs &amp; vehicles:</a:t>
            </a:r>
          </a:p>
          <a:p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Arriving from South (from Junction 11a)</a:t>
            </a:r>
          </a:p>
          <a:p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Exiting towards North (to Junction 12)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EF1737A-AFFE-5B4F-A8CD-A9063068C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766" y="0"/>
            <a:ext cx="6756468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4D52945-9B3C-D243-89C6-6C3605FAA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766" y="0"/>
            <a:ext cx="67564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12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9977E6F-B9CE-B141-AB5E-D2D5B431E5D0}"/>
              </a:ext>
            </a:extLst>
          </p:cNvPr>
          <p:cNvGrpSpPr/>
          <p:nvPr/>
        </p:nvGrpSpPr>
        <p:grpSpPr>
          <a:xfrm>
            <a:off x="0" y="617038"/>
            <a:ext cx="12192000" cy="3139321"/>
            <a:chOff x="0" y="617038"/>
            <a:chExt cx="12192000" cy="313932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E963CCE-5C47-3F4F-86C2-38B19E535DF1}"/>
                </a:ext>
              </a:extLst>
            </p:cNvPr>
            <p:cNvSpPr/>
            <p:nvPr/>
          </p:nvSpPr>
          <p:spPr>
            <a:xfrm flipV="1">
              <a:off x="0" y="617038"/>
              <a:ext cx="12192000" cy="368800"/>
            </a:xfrm>
            <a:prstGeom prst="rect">
              <a:avLst/>
            </a:prstGeom>
            <a:solidFill>
              <a:srgbClr val="92D050">
                <a:alpha val="51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8C1CDF3-9709-304B-AAC1-DD30D7DEE744}"/>
                </a:ext>
              </a:extLst>
            </p:cNvPr>
            <p:cNvSpPr txBox="1"/>
            <p:nvPr/>
          </p:nvSpPr>
          <p:spPr>
            <a:xfrm>
              <a:off x="1534331" y="617038"/>
              <a:ext cx="9903417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COMMUNITY INVOLVEMENT</a:t>
              </a:r>
            </a:p>
            <a:p>
              <a:endParaRPr lang="en-GB" dirty="0"/>
            </a:p>
            <a:p>
              <a:pPr marL="285750" indent="-285750">
                <a:buFontTx/>
                <a:buChar char="-"/>
              </a:pPr>
              <a:r>
                <a:rPr lang="en-GB" dirty="0"/>
                <a:t>Since August 23</a:t>
              </a:r>
              <a:r>
                <a:rPr lang="en-GB" baseline="30000" dirty="0"/>
                <a:t>rd</a:t>
              </a:r>
              <a:r>
                <a:rPr lang="en-GB" dirty="0"/>
                <a:t>, </a:t>
              </a:r>
              <a:r>
                <a:rPr lang="en-GB" b="1" dirty="0"/>
                <a:t>dedicated website </a:t>
              </a:r>
              <a:r>
                <a:rPr lang="en-GB" dirty="0"/>
                <a:t>has been updated with a page for feedback or suggestions</a:t>
              </a:r>
            </a:p>
            <a:p>
              <a:pPr marL="285750" indent="-285750">
                <a:buFontTx/>
                <a:buChar char="-"/>
              </a:pPr>
              <a:r>
                <a:rPr lang="en-GB" b="1" dirty="0"/>
                <a:t>Emails</a:t>
              </a:r>
              <a:r>
                <a:rPr lang="en-GB" dirty="0"/>
                <a:t> have been sent to Councillors, neighbours or stakeholders involved in the former application</a:t>
              </a:r>
            </a:p>
            <a:p>
              <a:pPr marL="285750" indent="-285750">
                <a:buFontTx/>
                <a:buChar char="-"/>
              </a:pPr>
              <a:r>
                <a:rPr lang="en-GB" dirty="0"/>
                <a:t>Face-to-face meeting with </a:t>
              </a:r>
              <a:r>
                <a:rPr lang="en-GB" dirty="0" err="1"/>
                <a:t>Chalton</a:t>
              </a:r>
              <a:r>
                <a:rPr lang="en-GB" dirty="0"/>
                <a:t> Parish Council on Sept 5</a:t>
              </a:r>
              <a:r>
                <a:rPr lang="en-GB" baseline="30000" dirty="0"/>
                <a:t>th</a:t>
              </a:r>
              <a:r>
                <a:rPr lang="en-GB" dirty="0"/>
                <a:t> (Today)</a:t>
              </a:r>
            </a:p>
            <a:p>
              <a:pPr marL="285750" indent="-285750">
                <a:buFontTx/>
                <a:buChar char="-"/>
              </a:pPr>
              <a:r>
                <a:rPr lang="en-GB" dirty="0"/>
                <a:t>Face-to-face meeting with Chalgrave Parish Council on Sept 20</a:t>
              </a:r>
              <a:r>
                <a:rPr lang="en-GB" baseline="30000" dirty="0"/>
                <a:t>th</a:t>
              </a:r>
              <a:r>
                <a:rPr lang="en-GB" dirty="0"/>
                <a:t> </a:t>
              </a:r>
            </a:p>
            <a:p>
              <a:pPr marL="285750" indent="-285750">
                <a:buFontTx/>
                <a:buChar char="-"/>
              </a:pPr>
              <a:r>
                <a:rPr lang="en-GB" b="1" dirty="0"/>
                <a:t>Public event </a:t>
              </a:r>
              <a:r>
                <a:rPr lang="en-GB" dirty="0"/>
                <a:t>on September 20</a:t>
              </a:r>
              <a:r>
                <a:rPr lang="en-GB" baseline="30000" dirty="0"/>
                <a:t>th</a:t>
              </a:r>
              <a:r>
                <a:rPr lang="en-GB" dirty="0"/>
                <a:t> at the </a:t>
              </a:r>
              <a:r>
                <a:rPr lang="en-GB" dirty="0" err="1"/>
                <a:t>Chalton</a:t>
              </a:r>
              <a:r>
                <a:rPr lang="en-GB" dirty="0"/>
                <a:t> Village Hall and display of feedback forms</a:t>
              </a:r>
            </a:p>
            <a:p>
              <a:pPr marL="285750" indent="-285750">
                <a:buFontTx/>
                <a:buChar char="-"/>
              </a:pPr>
              <a:r>
                <a:rPr lang="en-GB" b="1" dirty="0"/>
                <a:t>Distribution of leaflets </a:t>
              </a:r>
              <a:r>
                <a:rPr lang="en-GB" dirty="0"/>
                <a:t>to residents from </a:t>
              </a:r>
              <a:r>
                <a:rPr lang="en-GB" dirty="0" err="1"/>
                <a:t>Chalton</a:t>
              </a:r>
              <a:r>
                <a:rPr lang="en-GB"/>
                <a:t>, Chalgrave and Toddington with feedback forms</a:t>
              </a:r>
            </a:p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06143F1-84B6-AE41-9D15-39DFEE7F63F6}"/>
              </a:ext>
            </a:extLst>
          </p:cNvPr>
          <p:cNvGrpSpPr/>
          <p:nvPr/>
        </p:nvGrpSpPr>
        <p:grpSpPr>
          <a:xfrm>
            <a:off x="0" y="3895844"/>
            <a:ext cx="12192000" cy="2308324"/>
            <a:chOff x="0" y="3895844"/>
            <a:chExt cx="12192000" cy="230832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A7F4D7-A3F6-6F43-9244-1BF3C64FA4CE}"/>
                </a:ext>
              </a:extLst>
            </p:cNvPr>
            <p:cNvSpPr/>
            <p:nvPr/>
          </p:nvSpPr>
          <p:spPr>
            <a:xfrm flipV="1">
              <a:off x="0" y="3895844"/>
              <a:ext cx="12192000" cy="368800"/>
            </a:xfrm>
            <a:prstGeom prst="rect">
              <a:avLst/>
            </a:prstGeom>
            <a:solidFill>
              <a:srgbClr val="92D050">
                <a:alpha val="51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781B37A-D2FD-2D40-B2A8-373805AB735C}"/>
                </a:ext>
              </a:extLst>
            </p:cNvPr>
            <p:cNvSpPr txBox="1"/>
            <p:nvPr/>
          </p:nvSpPr>
          <p:spPr>
            <a:xfrm>
              <a:off x="1534332" y="3895844"/>
              <a:ext cx="990341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COMMUNITY BENEFITS</a:t>
              </a:r>
            </a:p>
            <a:p>
              <a:endParaRPr lang="en-GB" dirty="0"/>
            </a:p>
            <a:p>
              <a:pPr marL="285750" indent="-285750">
                <a:buFontTx/>
                <a:buChar char="-"/>
              </a:pPr>
              <a:r>
                <a:rPr lang="en-GB" b="1" dirty="0"/>
                <a:t>£100,000</a:t>
              </a:r>
              <a:r>
                <a:rPr lang="en-GB" dirty="0"/>
                <a:t> contribution of to a Community Fund over the lifetime of the project</a:t>
              </a:r>
            </a:p>
            <a:p>
              <a:pPr marL="285750" indent="-285750">
                <a:buFontTx/>
                <a:buChar char="-"/>
              </a:pPr>
              <a:r>
                <a:rPr lang="en-GB" b="1" dirty="0"/>
                <a:t>Free installation of free solar PV equipment on local schools</a:t>
              </a:r>
              <a:r>
                <a:rPr lang="en-GB" dirty="0"/>
                <a:t>: </a:t>
              </a:r>
              <a:r>
                <a:rPr lang="en-GB" dirty="0" err="1"/>
                <a:t>Chalton</a:t>
              </a:r>
              <a:r>
                <a:rPr lang="en-GB" dirty="0"/>
                <a:t> &amp; Chalgrave</a:t>
              </a:r>
            </a:p>
            <a:p>
              <a:pPr marL="285750" indent="-285750">
                <a:buFontTx/>
                <a:buChar char="-"/>
              </a:pPr>
              <a:r>
                <a:rPr lang="en-GB" dirty="0"/>
                <a:t>Free educational material to be provided to the local schools</a:t>
              </a:r>
            </a:p>
            <a:p>
              <a:pPr marL="285750" indent="-285750">
                <a:buFontTx/>
                <a:buChar char="-"/>
              </a:pPr>
              <a:r>
                <a:rPr lang="en-GB" dirty="0"/>
                <a:t>Protection and enhancement of the Public Footpath</a:t>
              </a:r>
            </a:p>
            <a:p>
              <a:pPr marL="285750" indent="-285750">
                <a:buFontTx/>
                <a:buChar char="-"/>
              </a:pPr>
              <a:r>
                <a:rPr lang="en-GB" dirty="0"/>
                <a:t>Two educational boards on permanent display around the solar farm</a:t>
              </a: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0961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C0A8E2F-E97B-DB4D-99F8-91A7E8F19298}"/>
              </a:ext>
            </a:extLst>
          </p:cNvPr>
          <p:cNvSpPr/>
          <p:nvPr/>
        </p:nvSpPr>
        <p:spPr>
          <a:xfrm>
            <a:off x="0" y="2581837"/>
            <a:ext cx="4982117" cy="1362634"/>
          </a:xfrm>
          <a:prstGeom prst="rect">
            <a:avLst/>
          </a:prstGeom>
          <a:solidFill>
            <a:srgbClr val="92D05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251D67-346D-2E49-9B74-F8786CB4CB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117" y="2680761"/>
            <a:ext cx="4446494" cy="1075140"/>
          </a:xfrm>
        </p:spPr>
        <p:txBody>
          <a:bodyPr>
            <a:normAutofit/>
          </a:bodyPr>
          <a:lstStyle/>
          <a:p>
            <a:r>
              <a:rPr lang="en-US" sz="5400" dirty="0"/>
              <a:t>THANK YOU.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CE24F-9A9A-C348-8CBA-4465DAE56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117" y="448234"/>
            <a:ext cx="6828735" cy="582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25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540</Words>
  <Application>Microsoft Office PowerPoint</Application>
  <PresentationFormat>Widescreen</PresentationFormat>
  <Paragraphs>81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Office Theme</vt:lpstr>
      <vt:lpstr>CHALGRAVE MANOR  SOLAR FARM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CHALGRAVE MANOR SOLAR FARM</dc:title>
  <dc:creator>Martin Nicolas</dc:creator>
  <cp:lastModifiedBy>Abel Bunu</cp:lastModifiedBy>
  <cp:revision>35</cp:revision>
  <dcterms:created xsi:type="dcterms:W3CDTF">2022-08-31T13:03:03Z</dcterms:created>
  <dcterms:modified xsi:type="dcterms:W3CDTF">2022-09-03T10:12:38Z</dcterms:modified>
</cp:coreProperties>
</file>